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B_A6EBB6A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75" r:id="rId4"/>
    <p:sldId id="257" r:id="rId5"/>
    <p:sldId id="264" r:id="rId6"/>
    <p:sldId id="274" r:id="rId7"/>
    <p:sldId id="258" r:id="rId8"/>
    <p:sldId id="282" r:id="rId9"/>
    <p:sldId id="283" r:id="rId10"/>
    <p:sldId id="276" r:id="rId11"/>
    <p:sldId id="261" r:id="rId12"/>
    <p:sldId id="277" r:id="rId13"/>
    <p:sldId id="278" r:id="rId14"/>
    <p:sldId id="26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761A2B-D09C-B57B-FA78-A1CE2490A83C}" name="Max Höchsmann" initials="MH" userId="3c8c1ec4187b034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75323" autoAdjust="0"/>
  </p:normalViewPr>
  <p:slideViewPr>
    <p:cSldViewPr snapToGrid="0">
      <p:cViewPr varScale="1">
        <p:scale>
          <a:sx n="86" d="100"/>
          <a:sy n="86" d="100"/>
        </p:scale>
        <p:origin x="15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1B_A6EBB6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38FFEA-6B4F-4002-B2E9-C3956F02AB44}" authorId="{AF761A2B-D09C-B57B-FA78-A1CE2490A83C}" created="2022-06-09T05:57:42.014">
    <pc:sldMkLst xmlns:pc="http://schemas.microsoft.com/office/powerpoint/2013/main/command">
      <pc:docMk/>
      <pc:sldMk cId="2800465579" sldId="283"/>
    </pc:sldMkLst>
    <p188:txBody>
      <a:bodyPr/>
      <a:lstStyle/>
      <a:p>
        <a:r>
          <a:rPr lang="de-DE"/>
          <a:t>Dayus: what do you mean with confusion?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76B65-3F4C-40D3-9BAC-154574806AF6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D65AE-20D2-4DD1-822D-EF98EA2ACF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16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5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75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89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4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21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85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89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Statement</a:t>
            </a:r>
          </a:p>
          <a:p>
            <a:pPr lvl="1"/>
            <a:r>
              <a:rPr lang="de-DE" dirty="0"/>
              <a:t>Protests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escalate</a:t>
            </a:r>
            <a:r>
              <a:rPr lang="de-DE" dirty="0"/>
              <a:t> and turn violent, </a:t>
            </a:r>
            <a:r>
              <a:rPr lang="de-DE" dirty="0" err="1"/>
              <a:t>undermining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protest´s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legitmacy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harming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Noah´s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)</a:t>
            </a:r>
          </a:p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by</a:t>
            </a:r>
            <a:r>
              <a:rPr lang="de-DE" dirty="0"/>
              <a:t>…</a:t>
            </a:r>
          </a:p>
          <a:p>
            <a:pPr lvl="1"/>
            <a:r>
              <a:rPr lang="de-DE" dirty="0"/>
              <a:t>Prevent </a:t>
            </a:r>
            <a:r>
              <a:rPr lang="de-DE" dirty="0" err="1"/>
              <a:t>physical</a:t>
            </a:r>
            <a:r>
              <a:rPr lang="de-DE" dirty="0"/>
              <a:t> and </a:t>
            </a:r>
            <a:r>
              <a:rPr lang="de-DE" dirty="0" err="1"/>
              <a:t>psychological</a:t>
            </a:r>
            <a:r>
              <a:rPr lang="de-DE" dirty="0"/>
              <a:t> </a:t>
            </a:r>
            <a:r>
              <a:rPr lang="de-DE" dirty="0" err="1"/>
              <a:t>harm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demonstrations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violent</a:t>
            </a:r>
          </a:p>
          <a:p>
            <a:r>
              <a:rPr lang="de-DE" dirty="0"/>
              <a:t>Brief </a:t>
            </a:r>
            <a:r>
              <a:rPr lang="de-DE" dirty="0" err="1"/>
              <a:t>pictures</a:t>
            </a:r>
            <a:r>
              <a:rPr lang="de-DE" dirty="0"/>
              <a:t>/ </a:t>
            </a:r>
            <a:r>
              <a:rPr lang="de-DE" dirty="0" err="1"/>
              <a:t>intro</a:t>
            </a:r>
            <a:r>
              <a:rPr lang="de-DE" dirty="0"/>
              <a:t> of </a:t>
            </a:r>
            <a:r>
              <a:rPr lang="de-DE" dirty="0" err="1"/>
              <a:t>team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Dozens to thousands</a:t>
            </a:r>
            <a:r>
              <a:rPr lang="en-US" sz="1200" b="1" dirty="0">
                <a:solidFill>
                  <a:srgbClr val="FFFFFF"/>
                </a:solidFill>
              </a:rPr>
              <a:t> protesters face injuries </a:t>
            </a:r>
            <a:r>
              <a:rPr lang="en-US" sz="1200" dirty="0">
                <a:solidFill>
                  <a:srgbClr val="FFFFFF"/>
                </a:solidFill>
              </a:rPr>
              <a:t>each year, 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Many of those</a:t>
            </a:r>
            <a:r>
              <a:rPr lang="en-US" sz="12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State actors undermine their legitimacy </a:t>
            </a:r>
            <a:r>
              <a:rPr lang="en-US" sz="1200" dirty="0">
                <a:solidFill>
                  <a:srgbClr val="FFFFFF"/>
                </a:solidFill>
              </a:rPr>
              <a:t>and lose the trust of their citizens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Peaceful protests are in everybody´s interest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</a:rPr>
              <a:t>So far little emphasis is placed on trying to </a:t>
            </a:r>
            <a:r>
              <a:rPr lang="en-US" sz="1200" b="1" dirty="0">
                <a:solidFill>
                  <a:srgbClr val="FFFFFF"/>
                </a:solidFill>
              </a:rPr>
              <a:t>assess if a protest might turn violent 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</a:rPr>
              <a:t>Pro-Test aspires to change this!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3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84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37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2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038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87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3E1DC-630D-5512-3255-5E8367D7B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DD584B-1EBD-ACF5-C4E1-AF38FD1DD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656F49-52AC-8163-916B-DF80672C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04690-5E15-3C29-6F40-668E4C1E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5E079-474F-2819-FC6A-BDA36D7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87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1F58C-FAE0-4963-7768-AEB31AC0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84B8D-322B-5C3A-2D92-951710E5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A47E52-E0B4-39DE-1B01-3FBBE249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AC6F2-36C0-1940-E0C7-28F965A5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8C13C5-F616-3606-9D03-D975D4D5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9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E496-85A9-DB43-A16F-E7451D82A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68AECD-6B77-A870-DF17-D8B557E8A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37E7-1912-241B-5099-1E396B50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38FD04-592F-C05B-5F8E-0FC3B00A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0202AC-F87A-2BBC-0F3F-4D2A59EC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07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39E77-B43B-028F-A83A-A7CEC012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E8BC59-D771-4B19-F898-9357A1C2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A14A4D-F046-D150-4F4F-F9133F9A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EF7C3A-5455-7C48-AD57-11A35DD7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7B695-87D3-37DD-6BE2-A32C8DBD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2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AC438-3E25-7BFF-B621-65774BCA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4D75D0-609E-2F82-4027-61CCA945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67623E-96BC-B97F-5537-7E4A48D3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702899-7F8A-68A9-8105-74E44EBC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1594EF-EFB6-4829-A6BB-496A40A1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76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78721-6C3B-9D6E-F757-42CB1F17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CF9FC-8535-5941-7750-AFFB9CD02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BAE7D9-59AE-B7B2-995B-36FC3FAF3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DB4FB5-2E7A-AE37-8B98-230BE705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1ABF67-3130-CECE-1965-DF56A0AD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370581-CB68-C65D-5271-C9CAD826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9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8516-8678-594E-451B-518CA993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332E6-7DC4-C423-A523-82E60BDE0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08804A-2F17-EFFF-45A4-AD1D536D5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FC602C-3772-4192-4CBE-9EE727D8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D9D866-60C3-6464-D2F5-7B0358706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BF96E-7370-528C-75B5-B38DEA8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75D50E-B85A-2BC6-5BED-95C10FFF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265560-82E6-0C23-C536-3B9E4B42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42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D7C7-13A5-05D7-C5E2-D7566305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4F96C6-7009-6A62-A27C-20D02B43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4AB36-3694-88C2-3B3C-C5D5D79C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CBF624-F058-F854-90C2-0AA1EFC2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38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AD991E-9CF5-4D35-7A1A-7E44B103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A41381-797C-5E40-989B-C3FD9F0A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6831B-A37B-11BC-C068-4478BC51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7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D578F-AC2E-03C9-AB41-C67807D2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55DB3-C05E-9895-3B54-BDE83CFCD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81D4B-B7B8-07A8-FA23-50069A0E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009736-447E-1EC5-217E-96A39C31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7CFA5E-7944-227E-3199-0A7024ED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9C754A-7010-FD36-D387-7895ABFE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9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912FF-9BFF-5433-8D3E-ACD07A0C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F2EB8B-D211-7FE4-804F-854FF7F05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A59F7F-3E6B-443F-069C-F2D3294E4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18436-0E13-A279-50D2-F417042B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59A1DC-7E4E-7D2C-749E-9AC1BEC4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E7DECE-8468-A080-6ABF-B3D38A9F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3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63A9D3-1DC9-E868-99A8-5B2BB3F1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9A9BF-939E-C15A-4DAB-FE4A0BD0C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AF700-8620-5902-B46B-A90BEDCD5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CE653-738E-0E2E-7F7C-759E885BE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76063-E72F-997B-D55B-ABDF572E4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A6EBB6A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9F379-A4A6-2CA6-735C-3E6B4016C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507EEC-A9BC-BABF-DAF4-0E8255BC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Pro-Test Demo Day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0DAB99-D649-69EF-F865-18278EFED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sz="1700" b="1" dirty="0">
                <a:solidFill>
                  <a:srgbClr val="FFFFFF"/>
                </a:solidFill>
              </a:rPr>
              <a:t>Creating a </a:t>
            </a:r>
            <a:r>
              <a:rPr lang="de-DE" sz="1700" b="1" dirty="0" err="1">
                <a:solidFill>
                  <a:srgbClr val="FFFFFF"/>
                </a:solidFill>
              </a:rPr>
              <a:t>safe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public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space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for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demonstrations</a:t>
            </a:r>
            <a:endParaRPr lang="de-DE" sz="1700" b="1" dirty="0">
              <a:solidFill>
                <a:srgbClr val="FFFFFF"/>
              </a:solidFill>
            </a:endParaRPr>
          </a:p>
          <a:p>
            <a:r>
              <a:rPr lang="de-DE" sz="1700" i="1" dirty="0">
                <a:solidFill>
                  <a:srgbClr val="FFFFFF"/>
                </a:solidFill>
              </a:rPr>
              <a:t>Noah </a:t>
            </a:r>
            <a:r>
              <a:rPr lang="de-DE" sz="1700" i="1" dirty="0" err="1">
                <a:solidFill>
                  <a:srgbClr val="FFFFFF"/>
                </a:solidFill>
              </a:rPr>
              <a:t>Darwich</a:t>
            </a:r>
            <a:r>
              <a:rPr lang="de-DE" sz="1700" i="1" dirty="0">
                <a:solidFill>
                  <a:srgbClr val="FFFFFF"/>
                </a:solidFill>
              </a:rPr>
              <a:t>, Kevin Lee, Max Höchsmann</a:t>
            </a:r>
          </a:p>
          <a:p>
            <a:r>
              <a:rPr lang="de-DE" sz="1700" i="1" dirty="0">
                <a:solidFill>
                  <a:srgbClr val="FFFFFF"/>
                </a:solidFill>
              </a:rPr>
              <a:t>10th of June, 2022</a:t>
            </a:r>
          </a:p>
        </p:txBody>
      </p:sp>
    </p:spTree>
    <p:extLst>
      <p:ext uri="{BB962C8B-B14F-4D97-AF65-F5344CB8AC3E}">
        <p14:creationId xmlns:p14="http://schemas.microsoft.com/office/powerpoint/2010/main" val="39884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A95EA-5352-A794-8B5E-D23128A5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7" name="Freeform: Shape 2096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General Insights</a:t>
            </a:r>
          </a:p>
        </p:txBody>
      </p:sp>
    </p:spTree>
    <p:extLst>
      <p:ext uri="{BB962C8B-B14F-4D97-AF65-F5344CB8AC3E}">
        <p14:creationId xmlns:p14="http://schemas.microsoft.com/office/powerpoint/2010/main" val="1910370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FEEFB1-0467-0E97-526A-6D107477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98" y="231785"/>
            <a:ext cx="4227505" cy="25073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6ECCC0-70FF-260F-1579-C9663274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dirty="0"/>
              <a:t>Protests challenging the existing </a:t>
            </a:r>
            <a:r>
              <a:rPr lang="en-US" sz="3400" b="1" dirty="0"/>
              <a:t>political or religious</a:t>
            </a:r>
            <a:r>
              <a:rPr lang="en-US" sz="3400" dirty="0"/>
              <a:t> order are at most </a:t>
            </a:r>
            <a:r>
              <a:rPr lang="en-US" sz="3400" b="1" dirty="0"/>
              <a:t>risk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4AC912-BB26-075F-66BF-061D54E3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6394" y="568712"/>
            <a:ext cx="7176844" cy="38265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A8A140-F380-E797-D838-300AFCE1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65" y="2755783"/>
            <a:ext cx="4227505" cy="25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draußen, Menge, Personen, Person enthält.&#10;&#10;Automatisch generierte Beschreibung">
            <a:extLst>
              <a:ext uri="{FF2B5EF4-FFF2-40B4-BE49-F238E27FC236}">
                <a16:creationId xmlns:a16="http://schemas.microsoft.com/office/drawing/2014/main" id="{ED303BD4-FD0A-1973-7E77-1D9EF49A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672" r="9093" b="2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3" name="Freeform: Shape 21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14360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ECCC0-70FF-260F-1579-C9663274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</a:t>
            </a:r>
            <a:r>
              <a:rPr lang="de-DE" dirty="0"/>
              <a:t> in </a:t>
            </a:r>
            <a:r>
              <a:rPr lang="de-DE" dirty="0" err="1"/>
              <a:t>Production</a:t>
            </a:r>
            <a:r>
              <a:rPr lang="de-DE" dirty="0"/>
              <a:t>/ Showcase (1-2 min)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7D6D0A-183E-B25E-5E8C-F4E54913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Here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web </a:t>
            </a:r>
            <a:r>
              <a:rPr lang="de-DE" dirty="0" err="1"/>
              <a:t>app</a:t>
            </a:r>
            <a:endParaRPr lang="de-DE" dirty="0"/>
          </a:p>
          <a:p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phon</a:t>
            </a:r>
            <a:r>
              <a:rPr lang="de-DE" dirty="0"/>
              <a:t>/ QR code?</a:t>
            </a:r>
          </a:p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crowd</a:t>
            </a:r>
            <a:r>
              <a:rPr lang="de-DE" dirty="0"/>
              <a:t>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/ feature </a:t>
            </a:r>
            <a:r>
              <a:rPr lang="de-DE" dirty="0" err="1"/>
              <a:t>factors</a:t>
            </a:r>
            <a:r>
              <a:rPr lang="de-DE" dirty="0"/>
              <a:t> and do a „</a:t>
            </a:r>
            <a:r>
              <a:rPr lang="de-DE" dirty="0" err="1"/>
              <a:t>random</a:t>
            </a:r>
            <a:r>
              <a:rPr lang="de-DE" dirty="0"/>
              <a:t>“ </a:t>
            </a:r>
            <a:r>
              <a:rPr lang="de-DE" dirty="0" err="1"/>
              <a:t>prediction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64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Person, Gebäude, draußen enthält.&#10;&#10;Automatisch generierte Beschreibung">
            <a:extLst>
              <a:ext uri="{FF2B5EF4-FFF2-40B4-BE49-F238E27FC236}">
                <a16:creationId xmlns:a16="http://schemas.microsoft.com/office/drawing/2014/main" id="{28E9958A-75A1-4A3B-7394-46FC63D8A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398" b="144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6DBA3-B0B1-565D-885A-BBC41E6C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418" y="642116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b="1" dirty="0" err="1">
                <a:solidFill>
                  <a:srgbClr val="FFFFFF"/>
                </a:solidFill>
              </a:rPr>
              <a:t>Thank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you</a:t>
            </a:r>
            <a:r>
              <a:rPr lang="de-DE" b="1" dirty="0">
                <a:solidFill>
                  <a:srgbClr val="FFFFFF"/>
                </a:solidFill>
              </a:rPr>
              <a:t>!</a:t>
            </a:r>
            <a:br>
              <a:rPr lang="de-DE" sz="4000" dirty="0">
                <a:solidFill>
                  <a:srgbClr val="FFFFFF"/>
                </a:solidFill>
              </a:rPr>
            </a:br>
            <a:endParaRPr lang="de-DE" sz="4000" b="1" dirty="0">
              <a:solidFill>
                <a:srgbClr val="FFFFFF"/>
              </a:solidFill>
            </a:endParaRPr>
          </a:p>
        </p:txBody>
      </p:sp>
      <p:cxnSp>
        <p:nvCxnSpPr>
          <p:cNvPr id="157" name="Straight Connector 15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0C35C45-B8B0-108C-C828-2E9943A0F2DF}"/>
              </a:ext>
            </a:extLst>
          </p:cNvPr>
          <p:cNvSpPr txBox="1">
            <a:spLocks/>
          </p:cNvSpPr>
          <p:nvPr/>
        </p:nvSpPr>
        <p:spPr>
          <a:xfrm>
            <a:off x="1962858" y="404918"/>
            <a:ext cx="8707929" cy="163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DE" sz="3600" b="1"/>
              <a:t>Outro </a:t>
            </a:r>
          </a:p>
          <a:p>
            <a:pPr algn="ctr">
              <a:spcAft>
                <a:spcPts val="600"/>
              </a:spcAft>
            </a:pPr>
            <a:r>
              <a:rPr lang="de-DE" sz="2400" i="1"/>
              <a:t>„If liberty means anything at all, it means the right to tell people what they do not want to hear.“</a:t>
            </a:r>
            <a:endParaRPr lang="de-DE" sz="2400" b="1" i="1" dirty="0"/>
          </a:p>
        </p:txBody>
      </p:sp>
    </p:spTree>
    <p:extLst>
      <p:ext uri="{BB962C8B-B14F-4D97-AF65-F5344CB8AC3E}">
        <p14:creationId xmlns:p14="http://schemas.microsoft.com/office/powerpoint/2010/main" val="195246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95B1003-6FBE-D9C2-94A5-E6965912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1" r="10409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dirty="0"/>
              <a:t>Table of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FEA40D-B157-6874-FF12-40B69D1A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000" b="1" dirty="0" err="1"/>
              <a:t>Recap</a:t>
            </a:r>
            <a:r>
              <a:rPr lang="de-DE" sz="2000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b="1" dirty="0" err="1"/>
              <a:t>Methodology</a:t>
            </a:r>
            <a:endParaRPr lang="de-DE" sz="2000" b="1" dirty="0"/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General </a:t>
            </a:r>
            <a:r>
              <a:rPr lang="de-DE" sz="2000" b="1" dirty="0" err="1"/>
              <a:t>Insights</a:t>
            </a:r>
            <a:endParaRPr lang="de-DE" sz="2000" b="1" dirty="0"/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Showcase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320613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außen, Person, Himmel, Gras enthält.&#10;&#10;Automatisch generierte Beschreibung">
            <a:extLst>
              <a:ext uri="{FF2B5EF4-FFF2-40B4-BE49-F238E27FC236}">
                <a16:creationId xmlns:a16="http://schemas.microsoft.com/office/drawing/2014/main" id="{12C529DC-E923-035F-4880-65C7F182F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7" t="3506" r="8267" b="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83" name="Freeform: Shape 208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Freeform: Shape 208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84382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309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23BCC0-8004-536D-80D5-08781787D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Violence</a:t>
            </a:r>
            <a:r>
              <a:rPr lang="de-DE" dirty="0">
                <a:solidFill>
                  <a:srgbClr val="FFFFFF"/>
                </a:solidFill>
              </a:rPr>
              <a:t> at </a:t>
            </a:r>
            <a:r>
              <a:rPr lang="de-DE" dirty="0" err="1">
                <a:solidFill>
                  <a:srgbClr val="FFFFFF"/>
                </a:solidFill>
              </a:rPr>
              <a:t>demonstrations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undermines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critical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civic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processes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FF072D1-82BC-76E6-7251-A78B1ABA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Protesters </a:t>
            </a:r>
            <a:r>
              <a:rPr lang="en-US" sz="2400" b="1" dirty="0">
                <a:solidFill>
                  <a:srgbClr val="FFFFFF"/>
                </a:solidFill>
              </a:rPr>
              <a:t>face injuries, </a:t>
            </a:r>
            <a:r>
              <a:rPr lang="en-US" sz="2400" dirty="0">
                <a:solidFill>
                  <a:srgbClr val="FFFFFF"/>
                </a:solidFill>
              </a:rPr>
              <a:t>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Many of those</a:t>
            </a:r>
            <a:r>
              <a:rPr lang="en-US" sz="24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This causes harm to the well being of citizens and undermines their trust in the political system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So far little emphasis is placed on trying to assess if a protest might turn violent 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FFFFFF"/>
                </a:solidFill>
              </a:rPr>
              <a:t>Pro-Test aspires to change this!</a:t>
            </a:r>
            <a:b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</a:rPr>
            </a:br>
            <a:endParaRPr lang="en-US" sz="26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7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Rectangle 41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9B82AB07-00D3-2B34-5401-0D1A5E8D2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E50ADA-A2F1-FE35-E423-A6E8AEC4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3700" dirty="0" err="1">
                <a:solidFill>
                  <a:srgbClr val="FFFFFF"/>
                </a:solidFill>
              </a:rPr>
              <a:t>Our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aspiration</a:t>
            </a:r>
            <a:r>
              <a:rPr lang="de-DE" sz="3700" dirty="0">
                <a:solidFill>
                  <a:srgbClr val="FFFFFF"/>
                </a:solidFill>
              </a:rPr>
              <a:t> - </a:t>
            </a:r>
            <a:r>
              <a:rPr lang="de-DE" sz="3700" dirty="0" err="1">
                <a:solidFill>
                  <a:srgbClr val="FFFFFF"/>
                </a:solidFill>
              </a:rPr>
              <a:t>enable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b="1" dirty="0" err="1">
                <a:solidFill>
                  <a:srgbClr val="FFFFFF"/>
                </a:solidFill>
              </a:rPr>
              <a:t>peaceful</a:t>
            </a:r>
            <a:r>
              <a:rPr lang="de-DE" sz="3700" dirty="0">
                <a:solidFill>
                  <a:srgbClr val="FFFFFF"/>
                </a:solidFill>
              </a:rPr>
              <a:t> and </a:t>
            </a:r>
            <a:r>
              <a:rPr lang="de-DE" sz="3700" b="1" dirty="0" err="1">
                <a:solidFill>
                  <a:srgbClr val="FFFFFF"/>
                </a:solidFill>
              </a:rPr>
              <a:t>effective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demonstrations</a:t>
            </a:r>
            <a:endParaRPr lang="de-DE" sz="3700" dirty="0">
              <a:solidFill>
                <a:srgbClr val="FFFFFF"/>
              </a:solidFill>
            </a:endParaRPr>
          </a:p>
        </p:txBody>
      </p: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2" name="Content Placeholder 4101">
            <a:extLst>
              <a:ext uri="{FF2B5EF4-FFF2-40B4-BE49-F238E27FC236}">
                <a16:creationId xmlns:a16="http://schemas.microsoft.com/office/drawing/2014/main" id="{F434F063-CDD7-DFA1-2591-2165359E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Help participants to clarify </a:t>
            </a:r>
            <a:r>
              <a:rPr lang="en-US" sz="2400" b="1" dirty="0">
                <a:solidFill>
                  <a:srgbClr val="FFFFFF"/>
                </a:solidFill>
              </a:rPr>
              <a:t>crucial questions </a:t>
            </a:r>
            <a:r>
              <a:rPr lang="en-US" sz="2400" dirty="0">
                <a:solidFill>
                  <a:srgbClr val="FFFFFF"/>
                </a:solidFill>
              </a:rPr>
              <a:t>before a demonstration: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What kind of </a:t>
            </a:r>
            <a:r>
              <a:rPr lang="en-US" sz="2400" b="1" dirty="0">
                <a:solidFill>
                  <a:srgbClr val="FFFFFF"/>
                </a:solidFill>
              </a:rPr>
              <a:t>repression tools </a:t>
            </a:r>
            <a:r>
              <a:rPr lang="en-US" sz="2400" dirty="0">
                <a:solidFill>
                  <a:srgbClr val="FFFFFF"/>
                </a:solidFill>
              </a:rPr>
              <a:t>might be used?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How can better tactics and messages be employed to </a:t>
            </a:r>
            <a:r>
              <a:rPr lang="en-US" sz="2400" b="1" dirty="0">
                <a:solidFill>
                  <a:srgbClr val="FFFFFF"/>
                </a:solidFill>
              </a:rPr>
              <a:t>avoid escalation</a:t>
            </a:r>
            <a:r>
              <a:rPr lang="en-US" sz="2400" dirty="0">
                <a:solidFill>
                  <a:srgbClr val="FFFFFF"/>
                </a:solidFill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Where are the most suitable </a:t>
            </a:r>
            <a:r>
              <a:rPr lang="en-US" sz="2400" b="1" dirty="0">
                <a:solidFill>
                  <a:srgbClr val="FFFFFF"/>
                </a:solidFill>
              </a:rPr>
              <a:t>locations</a:t>
            </a:r>
            <a:r>
              <a:rPr lang="en-US" sz="2400" dirty="0">
                <a:solidFill>
                  <a:srgbClr val="FFFFFF"/>
                </a:solidFill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Will the expected </a:t>
            </a:r>
            <a:r>
              <a:rPr lang="en-US" sz="2400" b="1" dirty="0">
                <a:solidFill>
                  <a:srgbClr val="FFFFFF"/>
                </a:solidFill>
              </a:rPr>
              <a:t>size of the crowd </a:t>
            </a:r>
            <a:r>
              <a:rPr lang="en-US" sz="2400" dirty="0">
                <a:solidFill>
                  <a:srgbClr val="FFFFFF"/>
                </a:solidFill>
              </a:rPr>
              <a:t>pose a problem?</a:t>
            </a:r>
          </a:p>
        </p:txBody>
      </p:sp>
    </p:spTree>
    <p:extLst>
      <p:ext uri="{BB962C8B-B14F-4D97-AF65-F5344CB8AC3E}">
        <p14:creationId xmlns:p14="http://schemas.microsoft.com/office/powerpoint/2010/main" val="208589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1BFA0F7-2B8F-7726-6691-567D2D2E3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75" r="9093" b="3038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42006"/>
            <a:ext cx="4126557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38097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6E6B662-398F-8956-9E5F-72681750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09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132A96-B467-ABA5-CD4F-9E7EB294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 dirty="0" err="1"/>
              <a:t>Where</a:t>
            </a:r>
            <a:r>
              <a:rPr lang="de-DE" sz="2800" dirty="0"/>
              <a:t> </a:t>
            </a:r>
            <a:r>
              <a:rPr lang="de-DE" sz="2800" dirty="0" err="1"/>
              <a:t>did</a:t>
            </a:r>
            <a:r>
              <a:rPr lang="de-DE" sz="2800" dirty="0"/>
              <a:t>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start</a:t>
            </a:r>
            <a:r>
              <a:rPr lang="de-DE" sz="2800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E52C6-AFF9-AF1C-CE15-61EC66A51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de-DE" sz="1700" dirty="0"/>
              <a:t>Data </a:t>
            </a:r>
            <a:r>
              <a:rPr lang="de-DE" sz="1700" dirty="0" err="1"/>
              <a:t>sets</a:t>
            </a:r>
            <a:r>
              <a:rPr lang="de-DE" sz="1700" dirty="0"/>
              <a:t> of </a:t>
            </a:r>
            <a:r>
              <a:rPr lang="de-DE" sz="1700" b="1" dirty="0"/>
              <a:t>3 different countries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sz="1700" dirty="0"/>
              <a:t>An </a:t>
            </a:r>
            <a:r>
              <a:rPr lang="de-DE" sz="1700" dirty="0" err="1"/>
              <a:t>understanding</a:t>
            </a:r>
            <a:r>
              <a:rPr lang="de-DE" sz="1700" dirty="0"/>
              <a:t> of </a:t>
            </a:r>
            <a:r>
              <a:rPr lang="de-DE" sz="1700" dirty="0" err="1"/>
              <a:t>our</a:t>
            </a:r>
            <a:r>
              <a:rPr lang="de-DE" sz="1700" dirty="0"/>
              <a:t> eventual </a:t>
            </a:r>
            <a:r>
              <a:rPr lang="de-DE" sz="1700" b="1" dirty="0" err="1"/>
              <a:t>target</a:t>
            </a:r>
            <a:r>
              <a:rPr lang="de-DE" sz="1700" b="1" dirty="0"/>
              <a:t> variable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sz="1700" dirty="0"/>
              <a:t>A </a:t>
            </a:r>
            <a:r>
              <a:rPr lang="de-DE" sz="1700" dirty="0" err="1"/>
              <a:t>rough</a:t>
            </a:r>
            <a:r>
              <a:rPr lang="de-DE" sz="1700" dirty="0"/>
              <a:t> </a:t>
            </a:r>
            <a:r>
              <a:rPr lang="de-DE" sz="1700" dirty="0" err="1"/>
              <a:t>idea</a:t>
            </a:r>
            <a:r>
              <a:rPr lang="de-DE" sz="1700" dirty="0"/>
              <a:t> </a:t>
            </a:r>
            <a:r>
              <a:rPr lang="de-DE" sz="1700" dirty="0" err="1"/>
              <a:t>what</a:t>
            </a:r>
            <a:r>
              <a:rPr lang="de-DE" sz="1700" dirty="0"/>
              <a:t> </a:t>
            </a:r>
            <a:r>
              <a:rPr lang="de-DE" sz="1700" b="1" dirty="0" err="1"/>
              <a:t>model</a:t>
            </a:r>
            <a:r>
              <a:rPr lang="de-DE" sz="1700" b="1" dirty="0"/>
              <a:t> </a:t>
            </a:r>
            <a:r>
              <a:rPr lang="de-DE" sz="1700" dirty="0" err="1"/>
              <a:t>to</a:t>
            </a:r>
            <a:r>
              <a:rPr lang="de-DE" sz="1700" dirty="0"/>
              <a:t> </a:t>
            </a:r>
            <a:r>
              <a:rPr lang="de-DE" sz="1700" dirty="0" err="1"/>
              <a:t>use</a:t>
            </a:r>
            <a:endParaRPr lang="de-DE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sz="1700" b="1" dirty="0"/>
              <a:t>More </a:t>
            </a:r>
            <a:r>
              <a:rPr lang="de-DE" sz="1700" b="1" dirty="0" err="1"/>
              <a:t>than</a:t>
            </a:r>
            <a:r>
              <a:rPr lang="de-DE" sz="1700" b="1" dirty="0"/>
              <a:t> 100 </a:t>
            </a:r>
            <a:r>
              <a:rPr lang="de-DE" sz="1700" b="1" dirty="0" err="1"/>
              <a:t>features</a:t>
            </a:r>
            <a:r>
              <a:rPr lang="de-DE" sz="1700" b="1" dirty="0"/>
              <a:t> per </a:t>
            </a:r>
            <a:r>
              <a:rPr lang="de-DE" sz="1700" b="1" dirty="0" err="1"/>
              <a:t>set</a:t>
            </a:r>
            <a:r>
              <a:rPr lang="de-DE" sz="1700" dirty="0"/>
              <a:t>, </a:t>
            </a:r>
            <a:br>
              <a:rPr lang="de-DE" sz="1700" dirty="0"/>
            </a:br>
            <a:r>
              <a:rPr lang="de-DE" sz="1700" dirty="0" err="1"/>
              <a:t>some</a:t>
            </a:r>
            <a:r>
              <a:rPr lang="de-DE" sz="1700" dirty="0"/>
              <a:t> </a:t>
            </a:r>
            <a:r>
              <a:rPr lang="de-DE" sz="1700" dirty="0" err="1"/>
              <a:t>self-correlated</a:t>
            </a:r>
            <a:r>
              <a:rPr lang="de-DE" sz="1700" dirty="0"/>
              <a:t>, </a:t>
            </a:r>
            <a:r>
              <a:rPr lang="de-DE" sz="1700" dirty="0" err="1"/>
              <a:t>some</a:t>
            </a:r>
            <a:r>
              <a:rPr lang="de-DE" sz="1700" dirty="0"/>
              <a:t> </a:t>
            </a:r>
            <a:r>
              <a:rPr lang="de-DE" sz="1700" dirty="0" err="1"/>
              <a:t>unique</a:t>
            </a:r>
            <a:r>
              <a:rPr lang="de-DE" sz="1700" dirty="0"/>
              <a:t>…</a:t>
            </a:r>
          </a:p>
          <a:p>
            <a:pPr lvl="3"/>
            <a:endParaRPr lang="de-DE" sz="1700" dirty="0"/>
          </a:p>
          <a:p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389283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2FA6B7FE-3937-6E35-7267-ACD186096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70" y="4689506"/>
            <a:ext cx="6773509" cy="1975366"/>
          </a:xfrm>
          <a:prstGeom prst="rect">
            <a:avLst/>
          </a:prstGeom>
        </p:spPr>
      </p:pic>
      <p:sp>
        <p:nvSpPr>
          <p:cNvPr id="22" name="Pfeil: nach unten 21">
            <a:extLst>
              <a:ext uri="{FF2B5EF4-FFF2-40B4-BE49-F238E27FC236}">
                <a16:creationId xmlns:a16="http://schemas.microsoft.com/office/drawing/2014/main" id="{AB92183D-951D-3BAA-F2DF-F6E2E65708D7}"/>
              </a:ext>
            </a:extLst>
          </p:cNvPr>
          <p:cNvSpPr/>
          <p:nvPr/>
        </p:nvSpPr>
        <p:spPr>
          <a:xfrm>
            <a:off x="7740725" y="3731339"/>
            <a:ext cx="636356" cy="66681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DBA7AA80-411A-5930-6E33-5A97D0AD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355" y="2477183"/>
            <a:ext cx="852381" cy="1022241"/>
          </a:xfrm>
          <a:prstGeom prst="rect">
            <a:avLst/>
          </a:prstGeom>
        </p:spPr>
      </p:pic>
      <p:sp>
        <p:nvSpPr>
          <p:cNvPr id="26" name="Pfeil: nach unten 25">
            <a:extLst>
              <a:ext uri="{FF2B5EF4-FFF2-40B4-BE49-F238E27FC236}">
                <a16:creationId xmlns:a16="http://schemas.microsoft.com/office/drawing/2014/main" id="{ABEEDDD5-D81F-BD99-F962-833C3CA836CB}"/>
              </a:ext>
            </a:extLst>
          </p:cNvPr>
          <p:cNvSpPr/>
          <p:nvPr/>
        </p:nvSpPr>
        <p:spPr>
          <a:xfrm>
            <a:off x="9208951" y="3731339"/>
            <a:ext cx="636356" cy="66681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2B6E8A55-185C-5237-4815-90C63CF38FB5}"/>
              </a:ext>
            </a:extLst>
          </p:cNvPr>
          <p:cNvSpPr/>
          <p:nvPr/>
        </p:nvSpPr>
        <p:spPr>
          <a:xfrm>
            <a:off x="6270267" y="3731339"/>
            <a:ext cx="636356" cy="66681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Creating a combined data frame of &gt;13k </a:t>
            </a:r>
            <a:r>
              <a:rPr lang="de-DE" sz="2800" b="1" dirty="0" err="1"/>
              <a:t>records</a:t>
            </a:r>
            <a:endParaRPr lang="de-DE" sz="2800" b="1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D3D8350-C07B-49F6-74B7-2BA1D14A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804" y="2477183"/>
            <a:ext cx="852381" cy="102224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4986EE3-C0B0-D427-519B-C4C3B677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54" y="2477183"/>
            <a:ext cx="852381" cy="102224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A61E0AA-0CED-10FB-886A-891CE035A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96021"/>
            <a:ext cx="884980" cy="58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52E0FF4-6549-B8D4-8CC5-04B018A5D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502" y="1602496"/>
            <a:ext cx="884981" cy="590103"/>
          </a:xfrm>
          <a:prstGeom prst="rect">
            <a:avLst/>
          </a:prstGeom>
        </p:spPr>
      </p:pic>
      <p:pic>
        <p:nvPicPr>
          <p:cNvPr id="3080" name="Picture 8" descr="Flag of Iraq - Wikipedia">
            <a:extLst>
              <a:ext uri="{FF2B5EF4-FFF2-40B4-BE49-F238E27FC236}">
                <a16:creationId xmlns:a16="http://schemas.microsoft.com/office/drawing/2014/main" id="{C923670F-17AF-1C11-BB02-1F977C761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32" y="1603738"/>
            <a:ext cx="884981" cy="58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CED2E19E-4448-886D-97C3-06589ECCD10A}"/>
              </a:ext>
            </a:extLst>
          </p:cNvPr>
          <p:cNvSpPr/>
          <p:nvPr/>
        </p:nvSpPr>
        <p:spPr>
          <a:xfrm>
            <a:off x="8686800" y="4672175"/>
            <a:ext cx="1336713" cy="21858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51AB380-D397-2208-7ADA-B33691715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0" y="0"/>
            <a:ext cx="4808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Flow Chart and Architecture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D07BAD9B-4AA1-0366-021A-3FE7E026534C}"/>
              </a:ext>
            </a:extLst>
          </p:cNvPr>
          <p:cNvGrpSpPr/>
          <p:nvPr/>
        </p:nvGrpSpPr>
        <p:grpSpPr>
          <a:xfrm>
            <a:off x="7720072" y="1809174"/>
            <a:ext cx="4011011" cy="4635169"/>
            <a:chOff x="7720072" y="1809174"/>
            <a:chExt cx="4011011" cy="4635169"/>
          </a:xfrm>
        </p:grpSpPr>
        <p:pic>
          <p:nvPicPr>
            <p:cNvPr id="36" name="Grafik 3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6BF1A857-1F25-E2CD-9A3D-F29BD8304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452" y="4894030"/>
              <a:ext cx="2724631" cy="1550313"/>
            </a:xfrm>
            <a:prstGeom prst="rect">
              <a:avLst/>
            </a:prstGeom>
          </p:spPr>
        </p:pic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144D64C-31AE-4B6C-5FBD-548D25D34111}"/>
                </a:ext>
              </a:extLst>
            </p:cNvPr>
            <p:cNvSpPr/>
            <p:nvPr/>
          </p:nvSpPr>
          <p:spPr>
            <a:xfrm>
              <a:off x="7720072" y="5116509"/>
              <a:ext cx="1275411" cy="696189"/>
            </a:xfrm>
            <a:custGeom>
              <a:avLst/>
              <a:gdLst>
                <a:gd name="connsiteX0" fmla="*/ 0 w 1447800"/>
                <a:gd name="connsiteY0" fmla="*/ 0 h 705759"/>
                <a:gd name="connsiteX1" fmla="*/ 914400 w 1447800"/>
                <a:gd name="connsiteY1" fmla="*/ 674914 h 705759"/>
                <a:gd name="connsiteX2" fmla="*/ 1447800 w 1447800"/>
                <a:gd name="connsiteY2" fmla="*/ 566057 h 70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705759">
                  <a:moveTo>
                    <a:pt x="0" y="0"/>
                  </a:moveTo>
                  <a:cubicBezTo>
                    <a:pt x="336550" y="290285"/>
                    <a:pt x="673100" y="580571"/>
                    <a:pt x="914400" y="674914"/>
                  </a:cubicBezTo>
                  <a:cubicBezTo>
                    <a:pt x="1155700" y="769257"/>
                    <a:pt x="1377043" y="622300"/>
                    <a:pt x="1447800" y="566057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8900741-5FBA-7A74-527D-075135C69FD2}"/>
                </a:ext>
              </a:extLst>
            </p:cNvPr>
            <p:cNvSpPr/>
            <p:nvPr/>
          </p:nvSpPr>
          <p:spPr>
            <a:xfrm>
              <a:off x="9168459" y="2386540"/>
              <a:ext cx="1634850" cy="2515207"/>
            </a:xfrm>
            <a:custGeom>
              <a:avLst/>
              <a:gdLst>
                <a:gd name="connsiteX0" fmla="*/ 1763486 w 1763486"/>
                <a:gd name="connsiteY0" fmla="*/ 2710543 h 2710543"/>
                <a:gd name="connsiteX1" fmla="*/ 1415143 w 1763486"/>
                <a:gd name="connsiteY1" fmla="*/ 664029 h 2710543"/>
                <a:gd name="connsiteX2" fmla="*/ 489857 w 1763486"/>
                <a:gd name="connsiteY2" fmla="*/ 1001486 h 2710543"/>
                <a:gd name="connsiteX3" fmla="*/ 0 w 1763486"/>
                <a:gd name="connsiteY3" fmla="*/ 0 h 271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3486" h="2710543">
                  <a:moveTo>
                    <a:pt x="1763486" y="2710543"/>
                  </a:moveTo>
                  <a:cubicBezTo>
                    <a:pt x="1695450" y="1829707"/>
                    <a:pt x="1627414" y="948872"/>
                    <a:pt x="1415143" y="664029"/>
                  </a:cubicBezTo>
                  <a:cubicBezTo>
                    <a:pt x="1202872" y="379186"/>
                    <a:pt x="725714" y="1112157"/>
                    <a:pt x="489857" y="1001486"/>
                  </a:cubicBezTo>
                  <a:cubicBezTo>
                    <a:pt x="254000" y="890815"/>
                    <a:pt x="87086" y="65314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72B8052-D8AE-64BA-BD83-AA8DF9008256}"/>
                </a:ext>
              </a:extLst>
            </p:cNvPr>
            <p:cNvSpPr/>
            <p:nvPr/>
          </p:nvSpPr>
          <p:spPr>
            <a:xfrm>
              <a:off x="8281589" y="1809174"/>
              <a:ext cx="1634850" cy="418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y: </a:t>
              </a:r>
              <a:r>
                <a:rPr lang="de-DE" dirty="0" err="1">
                  <a:solidFill>
                    <a:schemeClr val="tx1"/>
                  </a:solidFill>
                </a:rPr>
                <a:t>Prediction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1">
            <a:extLst>
              <a:ext uri="{FF2B5EF4-FFF2-40B4-BE49-F238E27FC236}">
                <a16:creationId xmlns:a16="http://schemas.microsoft.com/office/drawing/2014/main" id="{4CBF47ED-90A9-3E9B-E807-2931179DB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'</a:t>
            </a:r>
            <a:r>
              <a:rPr kumimoji="0" lang="de-DE" altLang="de-D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7BC69C7-5E7E-1098-6185-46BEC7FD2770}"/>
              </a:ext>
            </a:extLst>
          </p:cNvPr>
          <p:cNvGrpSpPr/>
          <p:nvPr/>
        </p:nvGrpSpPr>
        <p:grpSpPr>
          <a:xfrm>
            <a:off x="4766891" y="1312040"/>
            <a:ext cx="4497654" cy="5157871"/>
            <a:chOff x="4766891" y="1312040"/>
            <a:chExt cx="4497654" cy="5157871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5D8C58D-518E-5574-5777-5DC098C038CE}"/>
                </a:ext>
              </a:extLst>
            </p:cNvPr>
            <p:cNvSpPr/>
            <p:nvPr/>
          </p:nvSpPr>
          <p:spPr>
            <a:xfrm>
              <a:off x="6677366" y="1809174"/>
              <a:ext cx="1634850" cy="418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y: Target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93CCFC3-337B-23A8-8138-9F7E829C86BB}"/>
                </a:ext>
              </a:extLst>
            </p:cNvPr>
            <p:cNvSpPr/>
            <p:nvPr/>
          </p:nvSpPr>
          <p:spPr>
            <a:xfrm>
              <a:off x="5891650" y="2475861"/>
              <a:ext cx="1395832" cy="918903"/>
            </a:xfrm>
            <a:custGeom>
              <a:avLst/>
              <a:gdLst>
                <a:gd name="connsiteX0" fmla="*/ 0 w 1917576"/>
                <a:gd name="connsiteY0" fmla="*/ 1128952 h 1155817"/>
                <a:gd name="connsiteX1" fmla="*/ 1545771 w 1917576"/>
                <a:gd name="connsiteY1" fmla="*/ 1020095 h 1155817"/>
                <a:gd name="connsiteX2" fmla="*/ 1872343 w 1917576"/>
                <a:gd name="connsiteY2" fmla="*/ 73038 h 1155817"/>
                <a:gd name="connsiteX3" fmla="*/ 1915886 w 1917576"/>
                <a:gd name="connsiteY3" fmla="*/ 62152 h 1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7576" h="1155817">
                  <a:moveTo>
                    <a:pt x="0" y="1128952"/>
                  </a:moveTo>
                  <a:cubicBezTo>
                    <a:pt x="616857" y="1162516"/>
                    <a:pt x="1233714" y="1196081"/>
                    <a:pt x="1545771" y="1020095"/>
                  </a:cubicBezTo>
                  <a:cubicBezTo>
                    <a:pt x="1857828" y="844109"/>
                    <a:pt x="1810657" y="232695"/>
                    <a:pt x="1872343" y="73038"/>
                  </a:cubicBezTo>
                  <a:cubicBezTo>
                    <a:pt x="1934029" y="-86619"/>
                    <a:pt x="1914072" y="65780"/>
                    <a:pt x="1915886" y="62152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8410DE4-CFCB-1EDA-F228-51CD6512D494}"/>
                </a:ext>
              </a:extLst>
            </p:cNvPr>
            <p:cNvSpPr/>
            <p:nvPr/>
          </p:nvSpPr>
          <p:spPr>
            <a:xfrm>
              <a:off x="5943638" y="3666866"/>
              <a:ext cx="1296595" cy="1111049"/>
            </a:xfrm>
            <a:custGeom>
              <a:avLst/>
              <a:gdLst>
                <a:gd name="connsiteX0" fmla="*/ 0 w 1230085"/>
                <a:gd name="connsiteY0" fmla="*/ 0 h 1186543"/>
                <a:gd name="connsiteX1" fmla="*/ 957943 w 1230085"/>
                <a:gd name="connsiteY1" fmla="*/ 446314 h 1186543"/>
                <a:gd name="connsiteX2" fmla="*/ 1230085 w 1230085"/>
                <a:gd name="connsiteY2" fmla="*/ 1186543 h 118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0085" h="1186543">
                  <a:moveTo>
                    <a:pt x="0" y="0"/>
                  </a:moveTo>
                  <a:cubicBezTo>
                    <a:pt x="376464" y="124278"/>
                    <a:pt x="752929" y="248557"/>
                    <a:pt x="957943" y="446314"/>
                  </a:cubicBezTo>
                  <a:cubicBezTo>
                    <a:pt x="1162957" y="644071"/>
                    <a:pt x="1201057" y="1026886"/>
                    <a:pt x="1230085" y="1186543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09A280F-4C9B-5E0A-F068-BEF8473AFD86}"/>
                </a:ext>
              </a:extLst>
            </p:cNvPr>
            <p:cNvSpPr/>
            <p:nvPr/>
          </p:nvSpPr>
          <p:spPr>
            <a:xfrm>
              <a:off x="6321385" y="4769813"/>
              <a:ext cx="2240025" cy="418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X: Feature </a:t>
              </a:r>
              <a:r>
                <a:rPr lang="de-DE" dirty="0" err="1">
                  <a:solidFill>
                    <a:schemeClr val="tx1"/>
                  </a:solidFill>
                </a:rPr>
                <a:t>Selection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4644BAD-92A6-0039-9F19-B4FB166A3B8A}"/>
                </a:ext>
              </a:extLst>
            </p:cNvPr>
            <p:cNvSpPr txBox="1"/>
            <p:nvPr/>
          </p:nvSpPr>
          <p:spPr>
            <a:xfrm>
              <a:off x="7298633" y="1312040"/>
              <a:ext cx="1965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de-DE" dirty="0"/>
                <a:t>['</a:t>
              </a:r>
              <a:r>
                <a:rPr lang="de-DE" dirty="0" err="1"/>
                <a:t>represstiontype</a:t>
              </a:r>
              <a:r>
                <a:rPr lang="de-DE" dirty="0"/>
                <a:t>']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32EC9316-7E99-E1A5-8F5C-FCB211B950A5}"/>
                </a:ext>
              </a:extLst>
            </p:cNvPr>
            <p:cNvSpPr txBox="1"/>
            <p:nvPr/>
          </p:nvSpPr>
          <p:spPr>
            <a:xfrm>
              <a:off x="4766891" y="5146472"/>
              <a:ext cx="19659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['country','governorate','locationtypeend','demandtypeone','tacticprimary','violence','combined_sizes']</a:t>
              </a:r>
            </a:p>
          </p:txBody>
        </p:sp>
      </p:grpSp>
      <p:pic>
        <p:nvPicPr>
          <p:cNvPr id="46" name="Grafik 45">
            <a:extLst>
              <a:ext uri="{FF2B5EF4-FFF2-40B4-BE49-F238E27FC236}">
                <a16:creationId xmlns:a16="http://schemas.microsoft.com/office/drawing/2014/main" id="{AD62655F-1399-6570-2D04-746F419EC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958" y="3100257"/>
            <a:ext cx="2268341" cy="91890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F2FC4CF-5383-6814-B262-405FAFDFD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23" r="211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004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Breitbild</PresentationFormat>
  <Paragraphs>76</Paragraphs>
  <Slides>14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Monaco</vt:lpstr>
      <vt:lpstr>Wingdings</vt:lpstr>
      <vt:lpstr>Office</vt:lpstr>
      <vt:lpstr>Pro-Test Demo Day Presentation</vt:lpstr>
      <vt:lpstr>Table of Content</vt:lpstr>
      <vt:lpstr>Recap</vt:lpstr>
      <vt:lpstr>Violence at demonstrations undermines critical civic processes</vt:lpstr>
      <vt:lpstr>Our aspiration - enable peaceful and effective demonstrations</vt:lpstr>
      <vt:lpstr>Methodology</vt:lpstr>
      <vt:lpstr>Where did we start?</vt:lpstr>
      <vt:lpstr>PowerPoint-Präsentation</vt:lpstr>
      <vt:lpstr>PowerPoint-Präsentation</vt:lpstr>
      <vt:lpstr>General Insights</vt:lpstr>
      <vt:lpstr>Protests challenging the existing political or religious order are at most risk</vt:lpstr>
      <vt:lpstr>Showcase</vt:lpstr>
      <vt:lpstr>Predict in Production/ Showcase (1-2 min)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Draft Pro-Test Demo Day Presentation</dc:title>
  <dc:creator>Max Höchsmann</dc:creator>
  <cp:lastModifiedBy>Max Höchsmann</cp:lastModifiedBy>
  <cp:revision>35</cp:revision>
  <dcterms:created xsi:type="dcterms:W3CDTF">2022-06-06T10:06:04Z</dcterms:created>
  <dcterms:modified xsi:type="dcterms:W3CDTF">2022-06-09T07:59:16Z</dcterms:modified>
</cp:coreProperties>
</file>